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2"/>
  </p:notesMasterIdLst>
  <p:sldIdLst>
    <p:sldId id="256" r:id="rId2"/>
    <p:sldId id="263" r:id="rId3"/>
    <p:sldId id="258" r:id="rId4"/>
    <p:sldId id="257" r:id="rId5"/>
    <p:sldId id="259" r:id="rId6"/>
    <p:sldId id="264" r:id="rId7"/>
    <p:sldId id="260" r:id="rId8"/>
    <p:sldId id="265" r:id="rId9"/>
    <p:sldId id="262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18"/>
    <p:restoredTop sz="73669"/>
  </p:normalViewPr>
  <p:slideViewPr>
    <p:cSldViewPr snapToGrid="0" snapToObjects="1">
      <p:cViewPr varScale="1">
        <p:scale>
          <a:sx n="40" d="100"/>
          <a:sy n="40" d="100"/>
        </p:scale>
        <p:origin x="4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Chang" userId="3eb377fa22918ae4" providerId="LiveId" clId="{95C1803A-7BAA-4267-B71D-5212BAAA30E3}"/>
    <pc:docChg chg="custSel modSld">
      <pc:chgData name="Joseph Chang" userId="3eb377fa22918ae4" providerId="LiveId" clId="{95C1803A-7BAA-4267-B71D-5212BAAA30E3}" dt="2021-05-10T21:03:12.907" v="1081" actId="20577"/>
      <pc:docMkLst>
        <pc:docMk/>
      </pc:docMkLst>
      <pc:sldChg chg="modSp mod">
        <pc:chgData name="Joseph Chang" userId="3eb377fa22918ae4" providerId="LiveId" clId="{95C1803A-7BAA-4267-B71D-5212BAAA30E3}" dt="2021-05-10T21:03:12.907" v="1081" actId="20577"/>
        <pc:sldMkLst>
          <pc:docMk/>
          <pc:sldMk cId="865231913" sldId="267"/>
        </pc:sldMkLst>
        <pc:spChg chg="mod">
          <ac:chgData name="Joseph Chang" userId="3eb377fa22918ae4" providerId="LiveId" clId="{95C1803A-7BAA-4267-B71D-5212BAAA30E3}" dt="2021-05-10T21:03:12.907" v="1081" actId="20577"/>
          <ac:spMkLst>
            <pc:docMk/>
            <pc:sldMk cId="865231913" sldId="267"/>
            <ac:spMk id="3" creationId="{175BE17C-8031-1E42-9EFD-1F7D641BB8D9}"/>
          </ac:spMkLst>
        </pc:spChg>
      </pc:sldChg>
    </pc:docChg>
  </pc:docChgLst>
</pc:chgInfo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CB6C91-E423-DB45-9AFC-70762F091747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52BDF-AE8D-8A43-94C8-BF381FE88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03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488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45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03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Gretchen</a:t>
            </a:r>
          </a:p>
          <a:p>
            <a:endParaRPr lang="en-US" dirty="0"/>
          </a:p>
          <a:p>
            <a:r>
              <a:rPr lang="en-US" dirty="0"/>
              <a:t>Only liquor- no beer or wine</a:t>
            </a:r>
          </a:p>
          <a:p>
            <a:r>
              <a:rPr lang="en-US" dirty="0"/>
              <a:t>Only at home consumption</a:t>
            </a:r>
          </a:p>
          <a:p>
            <a:r>
              <a:rPr lang="en-US" dirty="0"/>
              <a:t>12.5 million observations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9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see that larger populations tend to have a democratic majority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will be an issue when looking at liquor sales because larger populations will almost certainly have higher liquor consumption because there are more people.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way forward: try and do per capita consumption. If we don't democratic majority counties will look like they drink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LOT</a:t>
            </a:r>
          </a:p>
          <a:p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Joel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64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0/1 of whether the county has more republican or democratic </a:t>
            </a:r>
          </a:p>
          <a:p>
            <a:r>
              <a:rPr lang="en-US" dirty="0"/>
              <a:t>Which cities have which universities</a:t>
            </a:r>
          </a:p>
          <a:p>
            <a:endParaRPr lang="en-US" dirty="0"/>
          </a:p>
          <a:p>
            <a:r>
              <a:rPr lang="en-US" dirty="0"/>
              <a:t>Joel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69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expensive alcohol on peaks- maybe it gets more expensive</a:t>
            </a:r>
          </a:p>
          <a:p>
            <a:endParaRPr lang="en-US" dirty="0"/>
          </a:p>
          <a:p>
            <a:r>
              <a:rPr lang="en-US" dirty="0"/>
              <a:t>Brayden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390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Brayden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18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616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  <a:p>
            <a:endParaRPr lang="en-US" dirty="0"/>
          </a:p>
          <a:p>
            <a:r>
              <a:rPr lang="en-US" dirty="0"/>
              <a:t>Only have store bought liquor- no beer or wine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14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865197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66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117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75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98792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477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021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491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38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6646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13011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95935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9627-536A-4345-9006-EB2FEC9893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Visualizing Iowan Liquor Consumption 2014-2017: with a focus on the 2016 election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18E78B-A5A7-FF45-9C5F-4BAD187FA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6755" y="3886680"/>
            <a:ext cx="5697974" cy="1086237"/>
          </a:xfrm>
        </p:spPr>
        <p:txBody>
          <a:bodyPr/>
          <a:lstStyle/>
          <a:p>
            <a:r>
              <a:rPr lang="en-US" dirty="0"/>
              <a:t>Joel Tansey, Joe Chang, Brayden </a:t>
            </a:r>
            <a:r>
              <a:rPr lang="en-US" dirty="0" err="1"/>
              <a:t>Paur</a:t>
            </a:r>
            <a:r>
              <a:rPr lang="en-US" dirty="0"/>
              <a:t>, Gretchen </a:t>
            </a:r>
            <a:r>
              <a:rPr lang="en-US" dirty="0" err="1"/>
              <a:t>Kuck</a:t>
            </a:r>
            <a:r>
              <a:rPr lang="en-US" dirty="0"/>
              <a:t>, Kierstin Ekstrom</a:t>
            </a:r>
          </a:p>
        </p:txBody>
      </p:sp>
    </p:spTree>
    <p:extLst>
      <p:ext uri="{BB962C8B-B14F-4D97-AF65-F5344CB8AC3E}">
        <p14:creationId xmlns:p14="http://schemas.microsoft.com/office/powerpoint/2010/main" val="126826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7148-F605-8446-AA5E-5ED16AA9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BE17C-8031-1E42-9EFD-1F7D641BB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267326"/>
            <a:ext cx="9601200" cy="508534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Our work presents preliminary findings as to how one type of alcohol consumption correlates between Republican and Democratic counties in Iowa over time</a:t>
            </a:r>
          </a:p>
          <a:p>
            <a:r>
              <a:rPr lang="en-US" dirty="0"/>
              <a:t>We present data visualizations that compare alcohol sales between these political parties over a 3-year period, and depicts how per-capita consumption react to notable events in Iowa during the 2016 presidential election cycle</a:t>
            </a:r>
          </a:p>
          <a:p>
            <a:pPr lvl="1"/>
            <a:r>
              <a:rPr lang="en-US" i="0" dirty="0"/>
              <a:t>We find that Republican and Democratic counties hold similar magnitudes of consumption</a:t>
            </a:r>
          </a:p>
          <a:p>
            <a:pPr lvl="1"/>
            <a:r>
              <a:rPr lang="en-US" i="0" dirty="0"/>
              <a:t>However, Democratic counties comprise of a smaller fraction of total population in Iowa, and thus have a larger per-capita value than Republican counties</a:t>
            </a:r>
          </a:p>
          <a:p>
            <a:r>
              <a:rPr lang="en-US" dirty="0"/>
              <a:t>There are several improvements that can be made to make our work more robust:</a:t>
            </a:r>
          </a:p>
          <a:p>
            <a:pPr lvl="1"/>
            <a:r>
              <a:rPr lang="en-US" i="0" dirty="0"/>
              <a:t>Analyze results at finer temporal resolution (daily)</a:t>
            </a:r>
          </a:p>
          <a:p>
            <a:pPr lvl="1"/>
            <a:r>
              <a:rPr lang="en-US" i="0" dirty="0"/>
              <a:t>Obtain data that was missing from the original dataset</a:t>
            </a:r>
          </a:p>
          <a:p>
            <a:pPr lvl="1"/>
            <a:r>
              <a:rPr lang="en-US" i="0" dirty="0"/>
              <a:t>Include data from all types of alcohol consumption so we can draw a broad conclusion about the relationship between alcohol sales and political party affiliation</a:t>
            </a:r>
          </a:p>
        </p:txBody>
      </p:sp>
    </p:spTree>
    <p:extLst>
      <p:ext uri="{BB962C8B-B14F-4D97-AF65-F5344CB8AC3E}">
        <p14:creationId xmlns:p14="http://schemas.microsoft.com/office/powerpoint/2010/main" val="865231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6C448-CE87-C445-B335-6C9A0DC4C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AADDB-227F-C747-BDC5-5059C6213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Alcohol consumption can be:</a:t>
            </a:r>
          </a:p>
          <a:p>
            <a:pPr lvl="1"/>
            <a:r>
              <a:rPr lang="en-US" sz="2400" i="0" dirty="0"/>
              <a:t>Influenced by ancestral consumption, urbanization, and political affiliation (Hart 2019)</a:t>
            </a:r>
          </a:p>
          <a:p>
            <a:pPr lvl="1"/>
            <a:r>
              <a:rPr lang="en-US" sz="2400" i="0" dirty="0"/>
              <a:t>Increasing by </a:t>
            </a:r>
          </a:p>
          <a:p>
            <a:pPr lvl="2"/>
            <a:r>
              <a:rPr lang="en-US" sz="2400" dirty="0"/>
              <a:t>demographics:</a:t>
            </a:r>
          </a:p>
          <a:p>
            <a:pPr lvl="3"/>
            <a:r>
              <a:rPr lang="en-US" sz="2400" i="0" dirty="0"/>
              <a:t>Youth, male, white, unmarried, smoking, higher education and income (Moore 2005)</a:t>
            </a:r>
          </a:p>
          <a:p>
            <a:pPr lvl="2"/>
            <a:r>
              <a:rPr lang="en-US" sz="2400" dirty="0"/>
              <a:t>More liberal ideology (</a:t>
            </a:r>
            <a:r>
              <a:rPr lang="en-US" sz="2400" dirty="0" err="1"/>
              <a:t>Yakolev</a:t>
            </a:r>
            <a:r>
              <a:rPr lang="en-US" sz="2400" dirty="0"/>
              <a:t> 2013; </a:t>
            </a:r>
            <a:r>
              <a:rPr lang="en-US" sz="2400" dirty="0" err="1"/>
              <a:t>Musse</a:t>
            </a:r>
            <a:r>
              <a:rPr lang="en-US" sz="2400" dirty="0"/>
              <a:t> 2020)</a:t>
            </a:r>
          </a:p>
        </p:txBody>
      </p:sp>
    </p:spTree>
    <p:extLst>
      <p:ext uri="{BB962C8B-B14F-4D97-AF65-F5344CB8AC3E}">
        <p14:creationId xmlns:p14="http://schemas.microsoft.com/office/powerpoint/2010/main" val="84802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2D1A9-B802-A249-B371-655DD4FA5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  <a:br>
              <a:rPr lang="en-US" dirty="0"/>
            </a:br>
            <a:r>
              <a:rPr lang="en-US" sz="3200" dirty="0"/>
              <a:t>Primary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B63FAB-C90A-8640-9BE6-2FF8AA6C6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05630" y="1851969"/>
            <a:ext cx="4590370" cy="14859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9F2311D-CB76-C546-A718-F47F8AB8933F}"/>
              </a:ext>
            </a:extLst>
          </p:cNvPr>
          <p:cNvSpPr txBox="1">
            <a:spLocks/>
          </p:cNvSpPr>
          <p:nvPr/>
        </p:nvSpPr>
        <p:spPr>
          <a:xfrm>
            <a:off x="1371600" y="3429000"/>
            <a:ext cx="9448800" cy="8529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Liquor consumption January 1</a:t>
            </a:r>
            <a:r>
              <a:rPr lang="en-US" sz="2400" baseline="30000" dirty="0"/>
              <a:t>st</a:t>
            </a:r>
            <a:r>
              <a:rPr lang="en-US" sz="2400" dirty="0"/>
              <a:t>, 2014 to October 1</a:t>
            </a:r>
            <a:r>
              <a:rPr lang="en-US" sz="2400" baseline="30000" dirty="0"/>
              <a:t>st</a:t>
            </a:r>
            <a:r>
              <a:rPr lang="en-US" sz="2400" dirty="0"/>
              <a:t>, 2017</a:t>
            </a:r>
          </a:p>
          <a:p>
            <a:r>
              <a:rPr lang="en-US" sz="2400" dirty="0"/>
              <a:t>12.5 million observations</a:t>
            </a:r>
          </a:p>
          <a:p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3079562-DCDB-D043-BB62-596CB85ABDA2}"/>
              </a:ext>
            </a:extLst>
          </p:cNvPr>
          <p:cNvSpPr txBox="1">
            <a:spLocks/>
          </p:cNvSpPr>
          <p:nvPr/>
        </p:nvSpPr>
        <p:spPr>
          <a:xfrm>
            <a:off x="1371600" y="4281957"/>
            <a:ext cx="9601200" cy="129557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Auxiliary</a:t>
            </a:r>
          </a:p>
          <a:p>
            <a:r>
              <a:rPr lang="en-US" sz="2600" dirty="0"/>
              <a:t>County population</a:t>
            </a:r>
          </a:p>
          <a:p>
            <a:r>
              <a:rPr lang="en-US" sz="2600" dirty="0"/>
              <a:t>Voting Data- number of votes cast by county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684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, scatter chart&#10;&#10;Description automatically generated">
            <a:extLst>
              <a:ext uri="{FF2B5EF4-FFF2-40B4-BE49-F238E27FC236}">
                <a16:creationId xmlns:a16="http://schemas.microsoft.com/office/drawing/2014/main" id="{5E3246FC-2826-284B-998F-C00AA3BF7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238" y="1197401"/>
            <a:ext cx="8017911" cy="406908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098BCA1-4067-4F3A-B16C-A770FD434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8711" y="1197401"/>
            <a:ext cx="3053039" cy="3931920"/>
          </a:xfrm>
        </p:spPr>
        <p:txBody>
          <a:bodyPr>
            <a:noAutofit/>
          </a:bodyPr>
          <a:lstStyle/>
          <a:p>
            <a:r>
              <a:rPr lang="en-US" sz="2400" dirty="0"/>
              <a:t>Larger populations tend to have a Democratic majority</a:t>
            </a:r>
          </a:p>
          <a:p>
            <a:r>
              <a:rPr lang="en-US" sz="2400" dirty="0"/>
              <a:t>38% of the population live in the 6 majority Democratic counties</a:t>
            </a: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635625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A87A5-9D17-A242-BB3B-8CE0FC0A8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1400" y="1023221"/>
            <a:ext cx="3053039" cy="3931920"/>
          </a:xfrm>
        </p:spPr>
        <p:txBody>
          <a:bodyPr>
            <a:normAutofit/>
          </a:bodyPr>
          <a:lstStyle/>
          <a:p>
            <a:r>
              <a:rPr lang="en-US" sz="2400" dirty="0"/>
              <a:t>More Democratic Counties</a:t>
            </a:r>
          </a:p>
          <a:p>
            <a:pPr lvl="1"/>
            <a:r>
              <a:rPr lang="en-US" sz="2400" dirty="0"/>
              <a:t>Story</a:t>
            </a:r>
          </a:p>
          <a:p>
            <a:pPr lvl="1"/>
            <a:r>
              <a:rPr lang="en-US" sz="2400" dirty="0"/>
              <a:t>Polk</a:t>
            </a:r>
          </a:p>
          <a:p>
            <a:pPr lvl="1"/>
            <a:r>
              <a:rPr lang="en-US" sz="2400" dirty="0"/>
              <a:t>Blackhawk</a:t>
            </a:r>
          </a:p>
          <a:p>
            <a:pPr lvl="1"/>
            <a:r>
              <a:rPr lang="en-US" sz="2400" dirty="0"/>
              <a:t>Linn</a:t>
            </a:r>
          </a:p>
          <a:p>
            <a:pPr lvl="1"/>
            <a:r>
              <a:rPr lang="en-US" sz="2400" dirty="0"/>
              <a:t>Johnson</a:t>
            </a:r>
          </a:p>
          <a:p>
            <a:pPr lvl="1"/>
            <a:endParaRPr lang="en-US" dirty="0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49EBC5-4346-984B-8FDF-E5BBE9B29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61" y="614053"/>
            <a:ext cx="6747416" cy="575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44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3" descr="Chart, histogram&#10;&#10;Description automatically generated">
            <a:extLst>
              <a:ext uri="{FF2B5EF4-FFF2-40B4-BE49-F238E27FC236}">
                <a16:creationId xmlns:a16="http://schemas.microsoft.com/office/drawing/2014/main" id="{AD8C71CA-A4AB-1747-91E9-77AD2B4E0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4728" y="284568"/>
            <a:ext cx="9366500" cy="639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97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409D6B-5A93-46F6-BF8B-43EE348A3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0634" y="1023221"/>
            <a:ext cx="3053039" cy="3931920"/>
          </a:xfrm>
        </p:spPr>
        <p:txBody>
          <a:bodyPr>
            <a:normAutofit/>
          </a:bodyPr>
          <a:lstStyle/>
          <a:p>
            <a:r>
              <a:rPr lang="en-US" dirty="0"/>
              <a:t>Correlation between Republican and Democrat counties: .92</a:t>
            </a:r>
          </a:p>
          <a:p>
            <a:r>
              <a:rPr lang="en-US" dirty="0"/>
              <a:t>Democratic counties hold 38% of the population</a:t>
            </a:r>
          </a:p>
          <a:p>
            <a:endParaRPr lang="en-US" sz="1600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CE708F-049F-8B4C-908A-8F26C40D0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3" y="661703"/>
            <a:ext cx="7803885" cy="536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70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E94DDC63-7D75-7F4C-A6D8-A4F52BEEE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9175" y="480515"/>
            <a:ext cx="11013648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7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B5926-A64B-8C4A-BFDD-F4062B225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Confounding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2C5C0-3463-D340-9705-627C2D240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Iowa state fair- Des Moines- 11 Days in August</a:t>
            </a:r>
          </a:p>
          <a:p>
            <a:r>
              <a:rPr lang="en-US" dirty="0"/>
              <a:t>Old Thresher’s Festival- September</a:t>
            </a:r>
          </a:p>
          <a:p>
            <a:r>
              <a:rPr lang="en-US" dirty="0"/>
              <a:t>Football session- starting in August</a:t>
            </a:r>
          </a:p>
          <a:p>
            <a:r>
              <a:rPr lang="en-US" dirty="0"/>
              <a:t>Less students: June-August</a:t>
            </a:r>
          </a:p>
          <a:p>
            <a:r>
              <a:rPr lang="en-US" dirty="0"/>
              <a:t>Other types of alcohol consumption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75335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463</Words>
  <Application>Microsoft Office PowerPoint</Application>
  <PresentationFormat>Widescreen</PresentationFormat>
  <Paragraphs>76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Franklin Gothic Book</vt:lpstr>
      <vt:lpstr>Crop</vt:lpstr>
      <vt:lpstr>Visualizing Iowan Liquor Consumption 2014-2017: with a focus on the 2016 election</vt:lpstr>
      <vt:lpstr>Literature</vt:lpstr>
      <vt:lpstr>Dataset Primary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Possible Confounding Factors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Iowan Liquor Consumption 2014-2017: with a focus on the 2016 election</dc:title>
  <dc:creator>Ekstrom, Kierstin</dc:creator>
  <cp:lastModifiedBy>Joseph Chang</cp:lastModifiedBy>
  <cp:revision>6</cp:revision>
  <dcterms:created xsi:type="dcterms:W3CDTF">2021-05-10T19:20:44Z</dcterms:created>
  <dcterms:modified xsi:type="dcterms:W3CDTF">2021-05-10T21:46:21Z</dcterms:modified>
</cp:coreProperties>
</file>

<file path=docProps/thumbnail.jpeg>
</file>